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9"/>
  </p:notesMasterIdLst>
  <p:sldIdLst>
    <p:sldId id="257" r:id="rId2"/>
    <p:sldId id="256" r:id="rId3"/>
    <p:sldId id="278" r:id="rId4"/>
    <p:sldId id="262" r:id="rId5"/>
    <p:sldId id="261" r:id="rId6"/>
    <p:sldId id="263" r:id="rId7"/>
    <p:sldId id="264" r:id="rId8"/>
    <p:sldId id="265" r:id="rId9"/>
    <p:sldId id="266" r:id="rId10"/>
    <p:sldId id="271" r:id="rId11"/>
    <p:sldId id="270" r:id="rId12"/>
    <p:sldId id="277" r:id="rId13"/>
    <p:sldId id="275" r:id="rId14"/>
    <p:sldId id="258" r:id="rId15"/>
    <p:sldId id="268" r:id="rId16"/>
    <p:sldId id="260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DB"/>
    <a:srgbClr val="FE7464"/>
    <a:srgbClr val="C8BE00"/>
    <a:srgbClr val="FFF63B"/>
    <a:srgbClr val="343434"/>
    <a:srgbClr val="FF9208"/>
    <a:srgbClr val="FFF529"/>
    <a:srgbClr val="454545"/>
    <a:srgbClr val="5346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45" autoAdjust="0"/>
    <p:restoredTop sz="86742" autoAdjust="0"/>
  </p:normalViewPr>
  <p:slideViewPr>
    <p:cSldViewPr snapToGrid="0">
      <p:cViewPr varScale="1">
        <p:scale>
          <a:sx n="103" d="100"/>
          <a:sy n="103" d="100"/>
        </p:scale>
        <p:origin x="19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uu\Documents\Unit%20numbers%20entering%20service%20and%20estimated%20manufacturing%20electricity%20per%20uni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none" spc="0" normalizeH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r>
              <a:rPr lang="en-US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Growth of Network Traffic vs Energy Consumption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none" spc="0" normalizeH="0" baseline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TWHr/yr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Sheet2!$B$1:$G$1</c:f>
              <c:numCache>
                <c:formatCode>General</c:formatCode>
                <c:ptCount val="6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</c:numCache>
            </c:numRef>
          </c:cat>
          <c:val>
            <c:numRef>
              <c:f>Sheet2!$B$2:$G$2</c:f>
              <c:numCache>
                <c:formatCode>General</c:formatCode>
                <c:ptCount val="6"/>
                <c:pt idx="0">
                  <c:v>38</c:v>
                </c:pt>
                <c:pt idx="1">
                  <c:v>39</c:v>
                </c:pt>
                <c:pt idx="2">
                  <c:v>41</c:v>
                </c:pt>
                <c:pt idx="3">
                  <c:v>42</c:v>
                </c:pt>
                <c:pt idx="4">
                  <c:v>42</c:v>
                </c:pt>
                <c:pt idx="5">
                  <c:v>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A05-4D94-BF36-BE28384573B8}"/>
            </c:ext>
          </c:extLst>
        </c:ser>
        <c:ser>
          <c:idx val="1"/>
          <c:order val="1"/>
          <c:tx>
            <c:strRef>
              <c:f>Sheet2!$A$4</c:f>
              <c:strCache>
                <c:ptCount val="1"/>
                <c:pt idx="0">
                  <c:v>Network Traffic Growth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Sheet2!$B$1:$G$1</c:f>
              <c:numCache>
                <c:formatCode>General</c:formatCode>
                <c:ptCount val="6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</c:numCache>
            </c:numRef>
          </c:cat>
          <c:val>
            <c:numRef>
              <c:f>Sheet2!$B$4:$G$4</c:f>
              <c:numCache>
                <c:formatCode>General</c:formatCode>
                <c:ptCount val="6"/>
                <c:pt idx="0">
                  <c:v>68.400000000000006</c:v>
                </c:pt>
                <c:pt idx="1">
                  <c:v>101.4</c:v>
                </c:pt>
                <c:pt idx="2">
                  <c:v>135.29999999999998</c:v>
                </c:pt>
                <c:pt idx="3">
                  <c:v>172.2</c:v>
                </c:pt>
                <c:pt idx="4">
                  <c:v>218.4</c:v>
                </c:pt>
                <c:pt idx="5">
                  <c:v>283.8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A05-4D94-BF36-BE28384573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3398864"/>
        <c:axId val="850136848"/>
      </c:lineChart>
      <c:catAx>
        <c:axId val="803398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0136848"/>
        <c:crosses val="autoZero"/>
        <c:auto val="1"/>
        <c:lblAlgn val="ctr"/>
        <c:lblOffset val="100"/>
        <c:noMultiLvlLbl val="0"/>
      </c:catAx>
      <c:valAx>
        <c:axId val="850136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Growth (%)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339886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064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2.png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596C81-F643-4055-95FA-B43F69F6E30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74F33-3ADB-4C36-A0B4-E416D7A6B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25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First of all!!!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605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371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61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SAAS: Facebook, </a:t>
            </a:r>
            <a:r>
              <a:rPr lang="en-US" b="1" dirty="0" err="1"/>
              <a:t>paypal</a:t>
            </a:r>
            <a:r>
              <a:rPr lang="en-US" b="1" dirty="0"/>
              <a:t>, Twitter, Zendesk, Google Docs, Amazon, YouTube, Twitch, …;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PAAS: Heroku (deployment), AWS SES, AWS Lambda, AWS Element (video conversion, streaming, …);</a:t>
            </a:r>
          </a:p>
          <a:p>
            <a:r>
              <a:rPr lang="en-US" b="1" dirty="0"/>
              <a:t>IAAS: EC2, </a:t>
            </a:r>
            <a:r>
              <a:rPr lang="en-US" b="1" dirty="0" err="1"/>
              <a:t>DigitalOcean</a:t>
            </a:r>
            <a:r>
              <a:rPr lang="en-US" b="1" dirty="0"/>
              <a:t>, VMWare, …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08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Google docs, overleaf, google drive, 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115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requires a lot of energy to dispose them! …but are very durable!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633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Lowercost</a:t>
            </a:r>
            <a:r>
              <a:rPr lang="en-US" dirty="0"/>
              <a:t> of ownership, less maintainability =&gt; 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321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84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biggest question you hear is “what about security?”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679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222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74F33-3ADB-4C36-A0B4-E416D7A6B7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857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roup 450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52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3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4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5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6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7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8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9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0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1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2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3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4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5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6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7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1283114" y="1168329"/>
            <a:ext cx="6586124" cy="4537816"/>
            <a:chOff x="1283114" y="1168329"/>
            <a:chExt cx="6586124" cy="4537816"/>
          </a:xfrm>
        </p:grpSpPr>
        <p:sp>
          <p:nvSpPr>
            <p:cNvPr id="39" name="Rectangle 38"/>
            <p:cNvSpPr/>
            <p:nvPr/>
          </p:nvSpPr>
          <p:spPr>
            <a:xfrm>
              <a:off x="1283114" y="1168329"/>
              <a:ext cx="658612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283114" y="1973001"/>
              <a:ext cx="658612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1" name="Isosceles Triangle 39"/>
            <p:cNvSpPr/>
            <p:nvPr/>
          </p:nvSpPr>
          <p:spPr>
            <a:xfrm rot="10800000">
              <a:off x="4362524" y="5355082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1" y="2055278"/>
            <a:ext cx="6428445" cy="1810636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4800" spc="-113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1" y="3941492"/>
            <a:ext cx="6428445" cy="133412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687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2" name="Group 3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2" name="Rectangle 41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86" y="2349926"/>
            <a:ext cx="3113815" cy="2472774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686" y="794719"/>
            <a:ext cx="4095643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95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 flipH="1">
            <a:off x="0" y="0"/>
            <a:ext cx="9421759" cy="6858001"/>
            <a:chOff x="1243013" y="0"/>
            <a:chExt cx="9402763" cy="6858001"/>
          </a:xfrm>
        </p:grpSpPr>
        <p:sp>
          <p:nvSpPr>
            <p:cNvPr id="5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/>
          <p:cNvGrpSpPr/>
          <p:nvPr/>
        </p:nvGrpSpPr>
        <p:grpSpPr>
          <a:xfrm>
            <a:off x="5228134" y="1699589"/>
            <a:ext cx="3286552" cy="3470421"/>
            <a:chOff x="640080" y="1699589"/>
            <a:chExt cx="3286552" cy="3470421"/>
          </a:xfrm>
        </p:grpSpPr>
        <p:sp>
          <p:nvSpPr>
            <p:cNvPr id="86" name="Rectangle 85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13609" y="2349924"/>
            <a:ext cx="3112047" cy="2464951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258" y="802808"/>
            <a:ext cx="4118291" cy="525480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956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6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0" name="Group 1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21" name="Rectangle 2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8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439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773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775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6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7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8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9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0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1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2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3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4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5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6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7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8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9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0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2403476" y="1158902"/>
            <a:ext cx="4317684" cy="4537816"/>
            <a:chOff x="2403476" y="1158902"/>
            <a:chExt cx="4317684" cy="4537816"/>
          </a:xfrm>
        </p:grpSpPr>
        <p:sp>
          <p:nvSpPr>
            <p:cNvPr id="28" name="Rectangle 27"/>
            <p:cNvSpPr/>
            <p:nvPr/>
          </p:nvSpPr>
          <p:spPr>
            <a:xfrm>
              <a:off x="2403476" y="1158902"/>
              <a:ext cx="431768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2403476" y="1963574"/>
              <a:ext cx="431768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73" name="Isosceles Triangle 28"/>
            <p:cNvSpPr/>
            <p:nvPr/>
          </p:nvSpPr>
          <p:spPr>
            <a:xfrm rot="10800000">
              <a:off x="4358702" y="5345655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148" y="2028827"/>
            <a:ext cx="4162952" cy="1732474"/>
          </a:xfrm>
        </p:spPr>
        <p:txBody>
          <a:bodyPr bIns="0" anchor="b">
            <a:normAutofit/>
          </a:bodyPr>
          <a:lstStyle>
            <a:lvl1pPr algn="ctr"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148" y="3843338"/>
            <a:ext cx="4162952" cy="1426097"/>
          </a:xfrm>
        </p:spPr>
        <p:txBody>
          <a:bodyPr tIns="0">
            <a:normAutofit/>
          </a:bodyPr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995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4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6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3" name="Rectangle 6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6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068"/>
            <a:ext cx="3122163" cy="245980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23014" y="804029"/>
            <a:ext cx="4091674" cy="245934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20283" y="3585104"/>
            <a:ext cx="4094404" cy="24706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8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39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0" name="Rectangle 59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848"/>
            <a:ext cx="3122163" cy="245902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612" y="802200"/>
            <a:ext cx="3805123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6636" y="1487999"/>
            <a:ext cx="3804674" cy="17753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5010" y="3585518"/>
            <a:ext cx="3819675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5010" y="4270332"/>
            <a:ext cx="3819675" cy="17854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696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77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0" name="Group 3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1" name="Rectangle 4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4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95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5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8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2" name="Group 4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3" name="Rectangle 4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4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1225399"/>
          </a:xfrm>
        </p:spPr>
        <p:txBody>
          <a:bodyPr bIns="0" anchor="b">
            <a:noAutofit/>
          </a:bodyPr>
          <a:lstStyle>
            <a:lvl1pPr algn="ctr">
              <a:defRPr sz="28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6" y="801390"/>
            <a:ext cx="4095643" cy="524949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5554" y="3575324"/>
            <a:ext cx="3112047" cy="1239552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29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428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30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1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2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3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4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5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6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7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8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9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0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1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2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3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4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5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644463" y="1698332"/>
            <a:ext cx="4357752" cy="3470420"/>
            <a:chOff x="644463" y="1698332"/>
            <a:chExt cx="4357752" cy="3470420"/>
          </a:xfrm>
        </p:grpSpPr>
        <p:sp>
          <p:nvSpPr>
            <p:cNvPr id="77" name="Rectangle 76"/>
            <p:cNvSpPr/>
            <p:nvPr/>
          </p:nvSpPr>
          <p:spPr>
            <a:xfrm>
              <a:off x="644463" y="1698332"/>
              <a:ext cx="4357752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644463" y="2274404"/>
              <a:ext cx="43577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7" name="Isosceles Triangle 9"/>
            <p:cNvSpPr/>
            <p:nvPr/>
          </p:nvSpPr>
          <p:spPr>
            <a:xfrm rot="10800000">
              <a:off x="2665346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4676" y="0"/>
            <a:ext cx="3489324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585" y="2336402"/>
            <a:ext cx="4197666" cy="1265539"/>
          </a:xfrm>
        </p:spPr>
        <p:txBody>
          <a:bodyPr bIns="0" anchor="b">
            <a:normAutofit/>
          </a:bodyPr>
          <a:lstStyle>
            <a:lvl1pPr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2314" y="3601941"/>
            <a:ext cx="4199254" cy="12145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4358641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15463" y="320040"/>
            <a:ext cx="685800" cy="320040"/>
          </a:xfrm>
        </p:spPr>
        <p:txBody>
          <a:bodyPr/>
          <a:lstStyle/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67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5554" y="2349925"/>
            <a:ext cx="3112047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5687" y="794719"/>
            <a:ext cx="4079089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320040"/>
            <a:ext cx="27432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7225C-3203-4F4B-BA28-C156C57A1BD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0080" y="6227064"/>
            <a:ext cx="7854696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8976" y="320040"/>
            <a:ext cx="685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24773-6014-4A80-B32C-5871FDC01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69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685800" rtl="0" eaLnBrk="1" latinLnBrk="0" hangingPunct="1">
        <a:lnSpc>
          <a:spcPct val="85000"/>
        </a:lnSpc>
        <a:spcBef>
          <a:spcPct val="0"/>
        </a:spcBef>
        <a:buNone/>
        <a:defRPr sz="3200" b="0" i="0" kern="1200" cap="none" spc="-113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trategiccfo.com/10-ways-improve-productivity/" TargetMode="External"/><Relationship Id="rId2" Type="http://schemas.openxmlformats.org/officeDocument/2006/relationships/hyperlink" Target="https://aran.library.nuigalway.ie/bitstream/handle/10379/3563/CA_MainArticle14_all-v02.pdf?sequence=4&amp;isAllowed=y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trategiccfo.com/cloud-computing-good-bad-ugly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rategiccfo.com/10-ways-improve-productivity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9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4" name="Group 30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1186483"/>
            <a:ext cx="6636259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5" name="Rectangle 35">
            <a:extLst>
              <a:ext uri="{FF2B5EF4-FFF2-40B4-BE49-F238E27FC236}">
                <a16:creationId xmlns:a16="http://schemas.microsoft.com/office/drawing/2014/main" id="{2B94C19D-E7A2-4CDE-A897-35F2BC959B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6" name="Group 37">
            <a:extLst>
              <a:ext uri="{FF2B5EF4-FFF2-40B4-BE49-F238E27FC236}">
                <a16:creationId xmlns:a16="http://schemas.microsoft.com/office/drawing/2014/main" id="{75E99E3F-7A89-4769-AAB0-DC0E42BE1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E9129042-28FB-49B3-BF09-C0FC70414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C857079D-69FB-4AAE-939D-50320676C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44E06FFE-2B6E-451F-8584-36CB56B92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4A9C3EAA-1C7F-4CBB-80F3-40FAD9629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3289920A-A485-4023-84F5-973CB3AF1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6B258C87-5B91-45CB-BEAD-B9CD515B3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5E8F853B-7045-4974-ADFB-592F01B4C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4307ABD8-4121-4188-A6A8-BF0841F5B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2E660CAF-84FD-4236-8BD1-570BEBF0D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C67DCC6D-C589-411A-83EF-249E925FA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EF00B7C0-9045-4017-A91E-6129702F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25806466-98F7-4333-9BC7-BB44F5E9C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E23BC68-3437-491F-BBEA-2DC61316A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36B9FD89-406D-41F1-ADEF-F74A9B1DF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CC0948A3-F3F2-4AA7-B558-4F1E0EBED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277408B3-EE29-4600-9011-F83CA3FEAF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2E4DE87A-3195-410F-A185-3E41350B59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4372AC40-5D77-44AE-A395-853703161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74BF19D7-D76B-41DB-8E7B-644E15863C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5364BF-13EF-4B35-9862-4D81A280CA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4" r="28878" b="-2"/>
          <a:stretch/>
        </p:blipFill>
        <p:spPr>
          <a:xfrm>
            <a:off x="20" y="10"/>
            <a:ext cx="5058751" cy="6857763"/>
          </a:xfrm>
          <a:prstGeom prst="rect">
            <a:avLst/>
          </a:prstGeom>
          <a:ln w="9525">
            <a:noFill/>
          </a:ln>
        </p:spPr>
      </p:pic>
      <p:grpSp>
        <p:nvGrpSpPr>
          <p:cNvPr id="67" name="Group 58">
            <a:extLst>
              <a:ext uri="{FF2B5EF4-FFF2-40B4-BE49-F238E27FC236}">
                <a16:creationId xmlns:a16="http://schemas.microsoft.com/office/drawing/2014/main" id="{21B67326-1D79-49D3-9B25-28080FDFF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71734" y="1186483"/>
            <a:ext cx="2866947" cy="4477933"/>
            <a:chOff x="807084" y="1186483"/>
            <a:chExt cx="3822597" cy="4477933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9FBAF07-4DBD-469A-AA51-A4A5E73F99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Cloud Computing</a:t>
              </a:r>
            </a:p>
          </p:txBody>
        </p:sp>
        <p:sp>
          <p:nvSpPr>
            <p:cNvPr id="61" name="Isosceles Triangle 39">
              <a:extLst>
                <a:ext uri="{FF2B5EF4-FFF2-40B4-BE49-F238E27FC236}">
                  <a16:creationId xmlns:a16="http://schemas.microsoft.com/office/drawing/2014/main" id="{B5B72DC2-A0AE-4085-87CB-F3401BB3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406CCDB-6E4B-4E06-9660-473F64643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3765A7-7067-4939-AEB6-2DDAA528B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7982" y="2000486"/>
            <a:ext cx="2740927" cy="3300136"/>
          </a:xfrm>
        </p:spPr>
        <p:txBody>
          <a:bodyPr vert="horz" lIns="228600" tIns="228600" rIns="228600" bIns="0" rtlCol="0" anchor="ctr">
            <a:normAutofit/>
          </a:bodyPr>
          <a:lstStyle/>
          <a:p>
            <a:pPr defTabSz="914400">
              <a:lnSpc>
                <a:spcPct val="80000"/>
              </a:lnSpc>
            </a:pPr>
            <a:r>
              <a:rPr lang="en-US" spc="0" dirty="0">
                <a:latin typeface="+mn-lt"/>
              </a:rPr>
              <a:t>Pros &amp; Cons</a:t>
            </a:r>
          </a:p>
        </p:txBody>
      </p:sp>
    </p:spTree>
    <p:extLst>
      <p:ext uri="{BB962C8B-B14F-4D97-AF65-F5344CB8AC3E}">
        <p14:creationId xmlns:p14="http://schemas.microsoft.com/office/powerpoint/2010/main" val="857310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DDB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5468" y="0"/>
            <a:ext cx="9438087" cy="6853238"/>
            <a:chOff x="-417513" y="0"/>
            <a:chExt cx="12584114" cy="6853238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2">
                  <a:lumMod val="40000"/>
                  <a:lumOff val="6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8A17E12-0548-4886-891E-C6E8F1C77740}"/>
              </a:ext>
            </a:extLst>
          </p:cNvPr>
          <p:cNvSpPr txBox="1"/>
          <p:nvPr/>
        </p:nvSpPr>
        <p:spPr>
          <a:xfrm>
            <a:off x="838248" y="729103"/>
            <a:ext cx="7467504" cy="214472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Internet Connectivity </a:t>
            </a:r>
            <a:b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1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</a:t>
            </a:r>
            <a:r>
              <a:rPr lang="en-US" sz="1400" b="1" i="1" dirty="0">
                <a:solidFill>
                  <a:srgbClr val="FE7464"/>
                </a:solidFill>
              </a:rPr>
              <a:t>may</a:t>
            </a:r>
            <a:r>
              <a:rPr lang="en-US" sz="1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be required)</a:t>
            </a:r>
            <a:endParaRPr 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ctr"/>
            <a:endParaRPr 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Most of the cloud applications have no offline support (at the moment).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E25062-2F8B-49AB-B9F9-CC2B12735E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095" y="3106474"/>
            <a:ext cx="2761810" cy="332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2610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DDB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5468" y="0"/>
            <a:ext cx="9438087" cy="6853238"/>
            <a:chOff x="-417513" y="0"/>
            <a:chExt cx="12584114" cy="6853238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2">
                  <a:lumMod val="40000"/>
                  <a:lumOff val="6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8A17E12-0548-4886-891E-C6E8F1C77740}"/>
              </a:ext>
            </a:extLst>
          </p:cNvPr>
          <p:cNvSpPr txBox="1"/>
          <p:nvPr/>
        </p:nvSpPr>
        <p:spPr>
          <a:xfrm>
            <a:off x="838248" y="729103"/>
            <a:ext cx="7467504" cy="167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55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No Control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Privacy concerns, low support, no control, relies on trust.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E25062-2F8B-49AB-B9F9-CC2B12735E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00" y="2795745"/>
            <a:ext cx="2761810" cy="33304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03AD4D8-AB66-4E25-9E49-C966285706AC}"/>
              </a:ext>
            </a:extLst>
          </p:cNvPr>
          <p:cNvSpPr txBox="1"/>
          <p:nvPr/>
        </p:nvSpPr>
        <p:spPr>
          <a:xfrm>
            <a:off x="3396527" y="2790109"/>
            <a:ext cx="5083056" cy="3338788"/>
          </a:xfrm>
          <a:prstGeom prst="rect">
            <a:avLst/>
          </a:prstGeom>
          <a:noFill/>
        </p:spPr>
        <p:txBody>
          <a:bodyPr wrap="square" lIns="182880" rIns="0" rtlCol="0" anchor="ctr">
            <a:no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8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Someone else is looking after your data;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sz="18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Cyberattacks;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sz="18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Insider threats;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sz="18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Government intrusion;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sz="18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Lack of standardization;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sz="18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Lack of support;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Tx/>
              <a:buAutoNum type="arabicPeriod"/>
            </a:pPr>
            <a:r>
              <a:rPr lang="en-US" sz="18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There's always a risk: you never know what’s going to happen.</a:t>
            </a:r>
          </a:p>
        </p:txBody>
      </p:sp>
    </p:spTree>
    <p:extLst>
      <p:ext uri="{BB962C8B-B14F-4D97-AF65-F5344CB8AC3E}">
        <p14:creationId xmlns:p14="http://schemas.microsoft.com/office/powerpoint/2010/main" val="4129409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DDB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B391AA-0D13-4EBC-AD97-6E8D05E760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934" y="2649892"/>
            <a:ext cx="6412356" cy="4208108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2E1FC674-E1C0-43F6-AD6C-E54563D5EF23}"/>
              </a:ext>
            </a:extLst>
          </p:cNvPr>
          <p:cNvSpPr txBox="1"/>
          <p:nvPr/>
        </p:nvSpPr>
        <p:spPr>
          <a:xfrm>
            <a:off x="838248" y="299236"/>
            <a:ext cx="7467504" cy="214472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Hardware and Power</a:t>
            </a:r>
            <a:b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2000" b="1" dirty="0">
                <a:solidFill>
                  <a:srgbClr val="FE7464"/>
                </a:solidFill>
              </a:rPr>
              <a:t>are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required, and have an environmental cost.</a:t>
            </a:r>
          </a:p>
          <a:p>
            <a:pPr algn="ctr"/>
            <a:endParaRPr lang="en-US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But! It may be still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better</a:t>
            </a:r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n-US" sz="4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10270C-BB2A-4A25-8D8D-8A54BA989091}"/>
              </a:ext>
            </a:extLst>
          </p:cNvPr>
          <p:cNvSpPr/>
          <p:nvPr/>
        </p:nvSpPr>
        <p:spPr>
          <a:xfrm>
            <a:off x="2654316" y="78701"/>
            <a:ext cx="64389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75000"/>
                  </a:schemeClr>
                </a:solidFill>
              </a:rPr>
              <a:t>Data from: </a:t>
            </a:r>
            <a:r>
              <a:rPr lang="en-US" sz="1050" dirty="0" err="1">
                <a:solidFill>
                  <a:schemeClr val="tx1">
                    <a:lumMod val="75000"/>
                  </a:schemeClr>
                </a:solidFill>
              </a:rPr>
              <a:t>Andrae</a:t>
            </a:r>
            <a:r>
              <a:rPr lang="en-US" sz="1050" dirty="0">
                <a:solidFill>
                  <a:schemeClr val="tx1">
                    <a:lumMod val="75000"/>
                  </a:schemeClr>
                </a:solidFill>
              </a:rPr>
              <a:t>, Anders, &amp; Corcoran, Peter M. (2013). Emerging</a:t>
            </a:r>
          </a:p>
          <a:p>
            <a:pPr algn="r"/>
            <a:r>
              <a:rPr lang="en-US" sz="1050" dirty="0">
                <a:solidFill>
                  <a:schemeClr val="tx1">
                    <a:lumMod val="75000"/>
                  </a:schemeClr>
                </a:solidFill>
              </a:rPr>
              <a:t>trends in electricity consumption for consumer ICT.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8BCA38-44ED-4074-BFA2-888C93D2C872}"/>
              </a:ext>
            </a:extLst>
          </p:cNvPr>
          <p:cNvSpPr txBox="1"/>
          <p:nvPr/>
        </p:nvSpPr>
        <p:spPr>
          <a:xfrm>
            <a:off x="7037364" y="6526363"/>
            <a:ext cx="7377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Graph 1</a:t>
            </a:r>
          </a:p>
        </p:txBody>
      </p:sp>
    </p:spTree>
    <p:extLst>
      <p:ext uri="{BB962C8B-B14F-4D97-AF65-F5344CB8AC3E}">
        <p14:creationId xmlns:p14="http://schemas.microsoft.com/office/powerpoint/2010/main" val="42574244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DDB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5468" y="0"/>
            <a:ext cx="9438087" cy="6853238"/>
            <a:chOff x="-417513" y="0"/>
            <a:chExt cx="12584114" cy="6853238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2">
                  <a:lumMod val="40000"/>
                  <a:lumOff val="6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2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EFAF9709-5220-48BB-8F2D-A439D5EDE8EE}"/>
              </a:ext>
            </a:extLst>
          </p:cNvPr>
          <p:cNvSpPr txBox="1"/>
          <p:nvPr/>
        </p:nvSpPr>
        <p:spPr>
          <a:xfrm>
            <a:off x="838248" y="729103"/>
            <a:ext cx="7467504" cy="214472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Hardware and Power</a:t>
            </a:r>
            <a:b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2000" b="1" dirty="0">
                <a:solidFill>
                  <a:srgbClr val="FE7464"/>
                </a:solidFill>
              </a:rPr>
              <a:t>are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required, and have an environmental cost.</a:t>
            </a:r>
          </a:p>
          <a:p>
            <a:pPr algn="ctr"/>
            <a:endParaRPr lang="en-US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But! It may be still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better</a:t>
            </a:r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</a:t>
            </a:r>
            <a:endParaRPr lang="en-US" sz="4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35" name="Chart 34">
            <a:extLst>
              <a:ext uri="{FF2B5EF4-FFF2-40B4-BE49-F238E27FC236}">
                <a16:creationId xmlns:a16="http://schemas.microsoft.com/office/drawing/2014/main" id="{D4B08E94-1092-4CED-B803-8BD61D5D15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0210453"/>
              </p:ext>
            </p:extLst>
          </p:nvPr>
        </p:nvGraphicFramePr>
        <p:xfrm>
          <a:off x="1351992" y="3306763"/>
          <a:ext cx="64389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246F2B9F-A9D9-456A-A9B3-8DE397D10180}"/>
              </a:ext>
            </a:extLst>
          </p:cNvPr>
          <p:cNvSpPr/>
          <p:nvPr/>
        </p:nvSpPr>
        <p:spPr>
          <a:xfrm>
            <a:off x="944835" y="6126163"/>
            <a:ext cx="790394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b="1" dirty="0">
                <a:solidFill>
                  <a:schemeClr val="bg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Graph 2</a:t>
            </a:r>
          </a:p>
          <a:p>
            <a:pPr algn="ctr"/>
            <a:r>
              <a:rPr lang="en-US" sz="1050" dirty="0">
                <a:solidFill>
                  <a:schemeClr val="bg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Electricity Consumption (</a:t>
            </a:r>
            <a:r>
              <a:rPr lang="en-US" sz="105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TWh</a:t>
            </a:r>
            <a:r>
              <a:rPr lang="en-US" sz="1050" dirty="0">
                <a:solidFill>
                  <a:schemeClr val="bg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105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yr</a:t>
            </a:r>
            <a:r>
              <a:rPr lang="en-US" sz="1050" dirty="0">
                <a:solidFill>
                  <a:schemeClr val="bg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 vs Growth in Core Network Traffic (including traffic within data centers),</a:t>
            </a:r>
            <a:br>
              <a:rPr lang="en-US" sz="1050" dirty="0">
                <a:solidFill>
                  <a:schemeClr val="bg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1050" dirty="0">
                <a:solidFill>
                  <a:schemeClr val="bg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where ~70% of total traffic is between data centers.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162AAC-CA4B-4881-8240-883EC0F06ADF}"/>
              </a:ext>
            </a:extLst>
          </p:cNvPr>
          <p:cNvSpPr/>
          <p:nvPr/>
        </p:nvSpPr>
        <p:spPr>
          <a:xfrm>
            <a:off x="2654316" y="78701"/>
            <a:ext cx="64389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75000"/>
                  </a:schemeClr>
                </a:solidFill>
              </a:rPr>
              <a:t>Data from: </a:t>
            </a:r>
            <a:r>
              <a:rPr lang="en-US" sz="1050" dirty="0" err="1">
                <a:solidFill>
                  <a:schemeClr val="tx1">
                    <a:lumMod val="75000"/>
                  </a:schemeClr>
                </a:solidFill>
              </a:rPr>
              <a:t>Andrae</a:t>
            </a:r>
            <a:r>
              <a:rPr lang="en-US" sz="1050" dirty="0">
                <a:solidFill>
                  <a:schemeClr val="tx1">
                    <a:lumMod val="75000"/>
                  </a:schemeClr>
                </a:solidFill>
              </a:rPr>
              <a:t>, Anders, &amp; Corcoran, Peter M. (2013). Emerging</a:t>
            </a:r>
          </a:p>
          <a:p>
            <a:pPr algn="r"/>
            <a:r>
              <a:rPr lang="en-US" sz="1050" dirty="0">
                <a:solidFill>
                  <a:schemeClr val="tx1">
                    <a:lumMod val="75000"/>
                  </a:schemeClr>
                </a:solidFill>
              </a:rPr>
              <a:t>trends in electricity consumption for consumer ICT.</a:t>
            </a:r>
          </a:p>
        </p:txBody>
      </p:sp>
    </p:spTree>
    <p:extLst>
      <p:ext uri="{BB962C8B-B14F-4D97-AF65-F5344CB8AC3E}">
        <p14:creationId xmlns:p14="http://schemas.microsoft.com/office/powerpoint/2010/main" val="32053667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206091" y="-15796"/>
            <a:ext cx="5933937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687312" y="-6726"/>
            <a:ext cx="4448744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75146" y="-3116"/>
            <a:ext cx="5075230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4852" y="0"/>
            <a:ext cx="3929148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F7E646-6080-4D5A-BCDD-F9A4030D3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3380" y="1318626"/>
            <a:ext cx="3266996" cy="4589717"/>
          </a:xfrm>
        </p:spPr>
        <p:txBody>
          <a:bodyPr>
            <a:normAutofit/>
          </a:bodyPr>
          <a:lstStyle/>
          <a:p>
            <a:pPr algn="l"/>
            <a:r>
              <a:rPr lang="en-US" sz="4200" spc="0" dirty="0">
                <a:latin typeface="+mn-lt"/>
              </a:rPr>
              <a:t>Pros</a:t>
            </a:r>
            <a:br>
              <a:rPr lang="en-US" sz="4200" spc="0" dirty="0">
                <a:latin typeface="+mn-lt"/>
              </a:rPr>
            </a:br>
            <a:r>
              <a:rPr lang="en-US" sz="1900" spc="0" dirty="0">
                <a:latin typeface="+mn-lt"/>
              </a:rPr>
              <a:t>Summary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008A39-29B2-434E-8F48-7AAFC5547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358" y="803186"/>
            <a:ext cx="4938522" cy="524862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Collaborative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work made easier;</a:t>
            </a:r>
          </a:p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Productivity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work anywhere, anytime;</a:t>
            </a: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Maximal </a:t>
            </a:r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availability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;</a:t>
            </a:r>
          </a:p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safe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from hardware issues;</a:t>
            </a:r>
          </a:p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Acceptable privacy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</a:t>
            </a:r>
            <a:r>
              <a:rPr lang="en-US" b="1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non-enterprise users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;</a:t>
            </a:r>
          </a:p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Less hardware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;</a:t>
            </a:r>
          </a:p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 power at low cost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;</a:t>
            </a:r>
          </a:p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 storage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863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206091" y="-15796"/>
            <a:ext cx="5933937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687312" y="-6726"/>
            <a:ext cx="4448744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75146" y="-3116"/>
            <a:ext cx="5075230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4852" y="0"/>
            <a:ext cx="3929148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DF7E646-6080-4D5A-BCDD-F9A4030D3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3380" y="1318626"/>
            <a:ext cx="3266996" cy="4589717"/>
          </a:xfrm>
        </p:spPr>
        <p:txBody>
          <a:bodyPr>
            <a:normAutofit/>
          </a:bodyPr>
          <a:lstStyle/>
          <a:p>
            <a:pPr algn="l"/>
            <a:r>
              <a:rPr lang="en-US" sz="4200" spc="0" dirty="0">
                <a:latin typeface="+mn-lt"/>
              </a:rPr>
              <a:t>Cons</a:t>
            </a:r>
            <a:br>
              <a:rPr lang="en-US" sz="4200" spc="0" dirty="0">
                <a:latin typeface="+mn-lt"/>
              </a:rPr>
            </a:br>
            <a:r>
              <a:rPr lang="en-US" sz="2300" spc="0" dirty="0">
                <a:latin typeface="+mn-lt"/>
              </a:rPr>
              <a:t>Summary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008A39-29B2-434E-8F48-7AAFC5547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358" y="803186"/>
            <a:ext cx="4747509" cy="524862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Internet connectivity required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;</a:t>
            </a:r>
          </a:p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 control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the user is totally powerless (e.g.: Technical Issues);</a:t>
            </a: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and privacy </a:t>
            </a:r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concerns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;</a:t>
            </a:r>
          </a:p>
          <a:p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Trust based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solutions;</a:t>
            </a: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Power &amp; hardware have a </a:t>
            </a:r>
            <a:r>
              <a:rPr lang="en-US" b="1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cost on the environment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6519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68D903-F26B-46F9-911C-92FEC6A69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8E6E148-E023-4954-86E3-30141DFB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  <a:noFill/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3F982F-CC17-4661-8EAF-7BC5E673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90D37B37-763F-44D7-AEBC-44893638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37E4608D-34B6-48E2-8243-67D04B36F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F40C4AC8-50E7-49B1-8864-2CE866701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B74515D-097E-4D6D-9614-3EE42477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B01B715E-8AF8-4069-AFF6-C4731F0C3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E1E01D11-2228-4016-AD29-65D1C6DB2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459FE25-5A43-4BCE-B99B-4F40DE8A4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3B23074C-316F-47BD-8C6B-EC2FF4952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8080108-D92A-4D64-AFA7-DCCBAF669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4CDA9133-E392-4602-8F72-342B0F2B1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41574FAC-64B1-48BF-9962-5F1D6F293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3C0763C8-12E2-42A2-96FE-5731CDF29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FA456C9D-7219-467B-B2AD-D5789A7D2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7284864-DE74-4A45-AD93-F63035040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ECA1844-43F9-45F6-B52D-4854DBC48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F9ECEA64-1836-4323-A0A3-D4F829112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950F914B-7F44-4D5A-97BB-4BE453F4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A3EFB651-6736-424B-995D-48C4B0E55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FB4E014-64CE-4D11-A129-94A1893FA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1186483"/>
            <a:ext cx="6636259" cy="4477933"/>
            <a:chOff x="1669293" y="1186483"/>
            <a:chExt cx="8848345" cy="447793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FBDC1C1-8061-451F-8181-9F0402645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/>
                <a:t>Sharing time!</a:t>
              </a:r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C35F105D-10BD-4664-8966-82DC76172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C9E557E-56E2-4C47-BB57-B5D2A4FB3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E9A48F0F-B6DD-4A46-9A38-E62F836DDB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9427" y="2075504"/>
            <a:ext cx="6509936" cy="1748729"/>
          </a:xfrm>
        </p:spPr>
        <p:txBody>
          <a:bodyPr>
            <a:normAutofit/>
          </a:bodyPr>
          <a:lstStyle/>
          <a:p>
            <a:r>
              <a:rPr lang="en-US" dirty="0"/>
              <a:t>What are your thoughts?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6641297-FB83-4E11-8CE1-678D7A2E14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9427" y="3906266"/>
            <a:ext cx="6505071" cy="1322587"/>
          </a:xfrm>
        </p:spPr>
        <p:txBody>
          <a:bodyPr>
            <a:normAutofit/>
          </a:bodyPr>
          <a:lstStyle/>
          <a:p>
            <a:r>
              <a:rPr lang="en-US" dirty="0"/>
              <a:t>Is the cloud computing a good or a bad thing?</a:t>
            </a:r>
          </a:p>
        </p:txBody>
      </p:sp>
    </p:spTree>
    <p:extLst>
      <p:ext uri="{BB962C8B-B14F-4D97-AF65-F5344CB8AC3E}">
        <p14:creationId xmlns:p14="http://schemas.microsoft.com/office/powerpoint/2010/main" val="3314631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68D903-F26B-46F9-911C-92FEC6A69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8E6E148-E023-4954-86E3-30141DFB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  <a:noFill/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3F982F-CC17-4661-8EAF-7BC5E673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90D37B37-763F-44D7-AEBC-44893638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37E4608D-34B6-48E2-8243-67D04B36F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F40C4AC8-50E7-49B1-8864-2CE866701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B74515D-097E-4D6D-9614-3EE42477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B01B715E-8AF8-4069-AFF6-C4731F0C3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E1E01D11-2228-4016-AD29-65D1C6DB2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459FE25-5A43-4BCE-B99B-4F40DE8A4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3B23074C-316F-47BD-8C6B-EC2FF4952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8080108-D92A-4D64-AFA7-DCCBAF669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4CDA9133-E392-4602-8F72-342B0F2B1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41574FAC-64B1-48BF-9962-5F1D6F293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3C0763C8-12E2-42A2-96FE-5731CDF29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FA456C9D-7219-467B-B2AD-D5789A7D2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7284864-DE74-4A45-AD93-F63035040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ECA1844-43F9-45F6-B52D-4854DBC48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F9ECEA64-1836-4323-A0A3-D4F829112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950F914B-7F44-4D5A-97BB-4BE453F4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A3EFB651-6736-424B-995D-48C4B0E55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FB4E014-64CE-4D11-A129-94A1893FA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1186483"/>
            <a:ext cx="6636259" cy="4795169"/>
            <a:chOff x="1669293" y="1186483"/>
            <a:chExt cx="8848345" cy="479516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FBDC1C1-8061-451F-8181-9F0402645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/>
                <a:t>Sources</a:t>
              </a:r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C35F105D-10BD-4664-8966-82DC76172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630589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C9E557E-56E2-4C47-BB57-B5D2A4FB3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5"/>
              <a:ext cx="8845666" cy="368036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4320" tIns="91440" rIns="274320" bIns="91440" anchor="ctr"/>
            <a:lstStyle/>
            <a:p>
              <a:pPr marL="285750" indent="-285750">
                <a:lnSpc>
                  <a:spcPct val="150000"/>
                </a:lnSpc>
                <a:spcAft>
                  <a:spcPts val="2400"/>
                </a:spcAft>
                <a:buFont typeface="Wingdings" panose="05000000000000000000" pitchFamily="2" charset="2"/>
                <a:buChar char="q"/>
              </a:pPr>
              <a:r>
                <a:rPr lang="en-US" sz="1300" i="1" u="dashLongHeavy" dirty="0">
                  <a:uFill>
                    <a:solidFill>
                      <a:schemeClr val="accent1"/>
                    </a:solidFill>
                  </a:u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Emerging trends in electricity consumption for consumer ICT</a:t>
              </a:r>
              <a:r>
                <a:rPr lang="en-US" sz="1300" u="dashLongHeavy" dirty="0">
                  <a:uFill>
                    <a:solidFill>
                      <a:schemeClr val="accent1"/>
                    </a:solidFill>
                  </a:u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, </a:t>
              </a:r>
              <a:r>
                <a:rPr lang="en-US" sz="1300" u="dashLongHeavy" dirty="0">
                  <a:uFill>
                    <a:solidFill>
                      <a:schemeClr val="accent1"/>
                    </a:solidFill>
                  </a:uFill>
                  <a:ea typeface="Open Sans" panose="020B0606030504020204" pitchFamily="34" charset="0"/>
                  <a:cs typeface="Open Sans" panose="020B0606030504020204" pitchFamily="34" charset="0"/>
                </a:rPr>
                <a:t>2013, </a:t>
              </a:r>
              <a:r>
                <a:rPr lang="en-US" sz="1300" u="dashLongHeavy" dirty="0">
                  <a:uFill>
                    <a:solidFill>
                      <a:schemeClr val="accent1"/>
                    </a:solidFill>
                  </a:uFill>
                </a:rPr>
                <a:t>ARAN (Access to Research at NUI Galway).</a:t>
              </a:r>
              <a:endParaRPr lang="en-US" sz="1300" u="dashLongHeavy" dirty="0">
                <a:uFill>
                  <a:solidFill>
                    <a:schemeClr val="accent1"/>
                  </a:solidFill>
                </a:uFill>
                <a:ea typeface="Open Sans" panose="020B0606030504020204" pitchFamily="34" charset="0"/>
                <a:cs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  <a:p>
              <a:pPr marL="285750" indent="-285750">
                <a:lnSpc>
                  <a:spcPct val="150000"/>
                </a:lnSpc>
                <a:spcAft>
                  <a:spcPts val="2400"/>
                </a:spcAft>
                <a:buFont typeface="Wingdings" panose="05000000000000000000" pitchFamily="2" charset="2"/>
                <a:buChar char="q"/>
              </a:pPr>
              <a:r>
                <a:rPr lang="en-US" sz="1300" i="1" u="dashLongHeavy" dirty="0">
                  <a:uFill>
                    <a:solidFill>
                      <a:schemeClr val="accent1"/>
                    </a:solidFill>
                  </a:u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10 ways to improve your productivity!</a:t>
              </a:r>
              <a:r>
                <a:rPr lang="en-US" sz="1300" i="1" u="dashLongHeavy" dirty="0">
                  <a:uFill>
                    <a:solidFill>
                      <a:schemeClr val="accent1"/>
                    </a:solidFill>
                  </a:u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br>
                <a:rPr lang="en-US" sz="1300" i="1" u="dashLongHeavy" dirty="0">
                  <a:uFill>
                    <a:solidFill>
                      <a:schemeClr val="accent1"/>
                    </a:solidFill>
                  </a:u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sz="1300" u="dashLongHeavy" dirty="0">
                  <a:uFill>
                    <a:solidFill>
                      <a:schemeClr val="accent1"/>
                    </a:solidFill>
                  </a:uFill>
                  <a:ea typeface="Open Sans" panose="020B0606030504020204" pitchFamily="34" charset="0"/>
                  <a:cs typeface="Open Sans" panose="020B0606030504020204" pitchFamily="34" charset="0"/>
                </a:rPr>
                <a:t>2015, strategiccfo.com.</a:t>
              </a:r>
              <a:endParaRPr lang="en-US" sz="1300" u="dashLongHeavy" dirty="0">
                <a:uFill>
                  <a:solidFill>
                    <a:schemeClr val="accent1"/>
                  </a:solidFill>
                </a:uFill>
                <a:ea typeface="Open Sans" panose="020B0606030504020204" pitchFamily="34" charset="0"/>
                <a:cs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  <a:p>
              <a:pPr marL="285750" indent="-285750">
                <a:lnSpc>
                  <a:spcPct val="150000"/>
                </a:lnSpc>
                <a:spcAft>
                  <a:spcPts val="2400"/>
                </a:spcAft>
                <a:buFont typeface="Wingdings" panose="05000000000000000000" pitchFamily="2" charset="2"/>
                <a:buChar char="q"/>
              </a:pPr>
              <a:r>
                <a:rPr lang="en-US" sz="1300" i="1" u="dashLongHeavy" dirty="0">
                  <a:uFill>
                    <a:solidFill>
                      <a:schemeClr val="accent1"/>
                    </a:solidFill>
                  </a:u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Cloud Computing: The Good, The Bad, &amp; The Ugly</a:t>
              </a:r>
              <a:br>
                <a:rPr lang="en-US" sz="1300" i="1" u="dashLongHeavy" dirty="0">
                  <a:uFill>
                    <a:solidFill>
                      <a:schemeClr val="accent1"/>
                    </a:solidFill>
                  </a:u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</a:br>
              <a:r>
                <a:rPr lang="en-US" sz="1300" u="dashLongHeavy" dirty="0">
                  <a:uFill>
                    <a:solidFill>
                      <a:schemeClr val="accent1"/>
                    </a:solidFill>
                  </a:uFill>
                  <a:ea typeface="Open Sans" panose="020B0606030504020204" pitchFamily="34" charset="0"/>
                  <a:cs typeface="Open Sans" panose="020B0606030504020204" pitchFamily="34" charset="0"/>
                </a:rPr>
                <a:t>2016, strategiccfo.com.</a:t>
              </a:r>
              <a:endParaRPr lang="en-US" sz="1300" u="dashLongHeavy" dirty="0">
                <a:uFill>
                  <a:solidFill>
                    <a:schemeClr val="accent1"/>
                  </a:solidFill>
                </a:uFill>
                <a:ea typeface="Open Sans" panose="020B0606030504020204" pitchFamily="34" charset="0"/>
                <a:cs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  <a:p>
              <a:pPr marL="285750" indent="-285750">
                <a:lnSpc>
                  <a:spcPct val="150000"/>
                </a:lnSpc>
                <a:spcAft>
                  <a:spcPts val="2400"/>
                </a:spcAft>
                <a:buFont typeface="Wingdings" panose="05000000000000000000" pitchFamily="2" charset="2"/>
                <a:buChar char="q"/>
              </a:pPr>
              <a:r>
                <a:rPr lang="en-US" sz="1300" i="1" u="dashLongHeavy" dirty="0">
                  <a:uFill>
                    <a:solidFill>
                      <a:schemeClr val="accent1"/>
                    </a:solidFill>
                  </a:u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8 Reasons to Fear Cloud Computing</a:t>
              </a:r>
              <a:br>
                <a:rPr lang="en-US" sz="1300" i="1" u="dashLongHeavy" dirty="0">
                  <a:uFill>
                    <a:solidFill>
                      <a:schemeClr val="accent1"/>
                    </a:solidFill>
                  </a:u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en-US" sz="1300" u="dashLongHeavy" dirty="0">
                  <a:uFill>
                    <a:solidFill>
                      <a:schemeClr val="accent1"/>
                    </a:solidFill>
                  </a:uFill>
                  <a:ea typeface="Open Sans" panose="020B0606030504020204" pitchFamily="34" charset="0"/>
                  <a:cs typeface="Open Sans" panose="020B0606030504020204" pitchFamily="34" charset="0"/>
                </a:rPr>
                <a:t>2016, strategiccfo.com.</a:t>
              </a:r>
              <a:endParaRPr lang="en-US" sz="1300" u="dashLongHeavy" dirty="0">
                <a:uFill>
                  <a:solidFill>
                    <a:schemeClr val="accent1"/>
                  </a:solidFill>
                </a:u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62033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FF325FB0-3693-42F3-AE6D-EA29493C6E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46" b="-1"/>
          <a:stretch/>
        </p:blipFill>
        <p:spPr>
          <a:xfrm>
            <a:off x="1388" y="762700"/>
            <a:ext cx="9141224" cy="287367"/>
          </a:xfrm>
          <a:prstGeom prst="rect">
            <a:avLst/>
          </a:prstGeom>
          <a:ln w="12700">
            <a:noFill/>
          </a:ln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0F6809D-2997-4CD4-9E57-C9506CEC4A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46" b="-1"/>
          <a:stretch/>
        </p:blipFill>
        <p:spPr>
          <a:xfrm>
            <a:off x="1388" y="968142"/>
            <a:ext cx="9141224" cy="287367"/>
          </a:xfrm>
          <a:prstGeom prst="rect">
            <a:avLst/>
          </a:prstGeom>
          <a:ln w="12700">
            <a:noFill/>
          </a:ln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5D4FEEC-A4CA-4FE4-AD27-BE08081355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46" b="-1"/>
          <a:stretch/>
        </p:blipFill>
        <p:spPr>
          <a:xfrm>
            <a:off x="1388" y="708498"/>
            <a:ext cx="9141224" cy="287367"/>
          </a:xfrm>
          <a:prstGeom prst="rect">
            <a:avLst/>
          </a:prstGeom>
          <a:ln w="12700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73CC8E-533F-4215-844A-D3E27E4B33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52"/>
          <a:stretch/>
        </p:blipFill>
        <p:spPr>
          <a:xfrm>
            <a:off x="-1594" y="1242269"/>
            <a:ext cx="9141224" cy="5396137"/>
          </a:xfrm>
          <a:prstGeom prst="rect">
            <a:avLst/>
          </a:prstGeom>
          <a:ln w="12700">
            <a:noFill/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E5C4D-FFE0-455B-A235-93F3EDBDE4CB}"/>
              </a:ext>
            </a:extLst>
          </p:cNvPr>
          <p:cNvGrpSpPr/>
          <p:nvPr/>
        </p:nvGrpSpPr>
        <p:grpSpPr>
          <a:xfrm>
            <a:off x="-795" y="0"/>
            <a:ext cx="9144795" cy="967268"/>
            <a:chOff x="-795" y="4395535"/>
            <a:chExt cx="9140425" cy="96726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E1957E-3554-407A-87F2-9106E9C352E5}"/>
                </a:ext>
              </a:extLst>
            </p:cNvPr>
            <p:cNvSpPr/>
            <p:nvPr/>
          </p:nvSpPr>
          <p:spPr>
            <a:xfrm>
              <a:off x="-795" y="4395535"/>
              <a:ext cx="9140425" cy="7263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What is “Cloud Computing”?</a:t>
              </a:r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70E1D346-DB65-45A7-9B24-2B0D82077E1E}"/>
                </a:ext>
              </a:extLst>
            </p:cNvPr>
            <p:cNvSpPr/>
            <p:nvPr/>
          </p:nvSpPr>
          <p:spPr>
            <a:xfrm flipV="1">
              <a:off x="4407126" y="5111691"/>
              <a:ext cx="329748" cy="2511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E45F6AFB-76C6-44F7-A287-1133EBE09E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46" b="-1"/>
          <a:stretch/>
        </p:blipFill>
        <p:spPr>
          <a:xfrm>
            <a:off x="1388" y="6607733"/>
            <a:ext cx="9141224" cy="287367"/>
          </a:xfrm>
          <a:prstGeom prst="rect">
            <a:avLst/>
          </a:prstGeom>
          <a:ln w="12700">
            <a:noFill/>
          </a:ln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C355A79-91C6-49A1-8D20-BBF083E8D8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46" b="-1"/>
          <a:stretch/>
        </p:blipFill>
        <p:spPr>
          <a:xfrm>
            <a:off x="1388" y="6683084"/>
            <a:ext cx="9141224" cy="287367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2192043830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54CDD25-9854-4C5F-8720-C3C5A1C0E3F8}"/>
              </a:ext>
            </a:extLst>
          </p:cNvPr>
          <p:cNvSpPr/>
          <p:nvPr/>
        </p:nvSpPr>
        <p:spPr>
          <a:xfrm>
            <a:off x="-795" y="12732"/>
            <a:ext cx="9140425" cy="683253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HOST</a:t>
            </a:r>
            <a:endParaRPr lang="en-US" b="1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E5C4D-FFE0-455B-A235-93F3EDBDE4CB}"/>
              </a:ext>
            </a:extLst>
          </p:cNvPr>
          <p:cNvGrpSpPr/>
          <p:nvPr/>
        </p:nvGrpSpPr>
        <p:grpSpPr>
          <a:xfrm>
            <a:off x="-795" y="0"/>
            <a:ext cx="9144795" cy="967268"/>
            <a:chOff x="-795" y="4395535"/>
            <a:chExt cx="9140425" cy="96726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E1957E-3554-407A-87F2-9106E9C352E5}"/>
                </a:ext>
              </a:extLst>
            </p:cNvPr>
            <p:cNvSpPr/>
            <p:nvPr/>
          </p:nvSpPr>
          <p:spPr>
            <a:xfrm>
              <a:off x="-795" y="4395535"/>
              <a:ext cx="9140425" cy="7263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What is “Cloud Computing”?</a:t>
              </a:r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70E1D346-DB65-45A7-9B24-2B0D82077E1E}"/>
                </a:ext>
              </a:extLst>
            </p:cNvPr>
            <p:cNvSpPr/>
            <p:nvPr/>
          </p:nvSpPr>
          <p:spPr>
            <a:xfrm flipV="1">
              <a:off x="4407126" y="5111691"/>
              <a:ext cx="329748" cy="251112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76219308-CFEB-43B3-AA4D-23681309DB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09"/>
          <a:stretch/>
        </p:blipFill>
        <p:spPr>
          <a:xfrm>
            <a:off x="1700213" y="1836964"/>
            <a:ext cx="5743575" cy="34266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0BCD2C-5447-441E-AE74-02C2F08F45B9}"/>
              </a:ext>
            </a:extLst>
          </p:cNvPr>
          <p:cNvSpPr txBox="1">
            <a:spLocks/>
          </p:cNvSpPr>
          <p:nvPr/>
        </p:nvSpPr>
        <p:spPr>
          <a:xfrm>
            <a:off x="1772815" y="5268442"/>
            <a:ext cx="1767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CONSUME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23B0EAA-0476-4982-8FBD-93350EFDB331}"/>
              </a:ext>
            </a:extLst>
          </p:cNvPr>
          <p:cNvSpPr/>
          <p:nvPr/>
        </p:nvSpPr>
        <p:spPr>
          <a:xfrm>
            <a:off x="5589037" y="5268442"/>
            <a:ext cx="17821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HOST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D43FDB5-9BC4-4CAC-A2B9-6A9E8EA7FAB0}"/>
              </a:ext>
            </a:extLst>
          </p:cNvPr>
          <p:cNvSpPr/>
          <p:nvPr/>
        </p:nvSpPr>
        <p:spPr>
          <a:xfrm>
            <a:off x="3714180" y="5268442"/>
            <a:ext cx="17677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BUILD</a:t>
            </a:r>
          </a:p>
        </p:txBody>
      </p:sp>
    </p:spTree>
    <p:extLst>
      <p:ext uri="{BB962C8B-B14F-4D97-AF65-F5344CB8AC3E}">
        <p14:creationId xmlns:p14="http://schemas.microsoft.com/office/powerpoint/2010/main" val="4041959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795" cy="6869209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7795DFA-888F-47E2-B44E-DE1D3B3E4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058957"/>
          </a:xfrm>
          <a:custGeom>
            <a:avLst/>
            <a:gdLst>
              <a:gd name="connsiteX0" fmla="*/ 0 w 12192000"/>
              <a:gd name="connsiteY0" fmla="*/ 0 h 5058957"/>
              <a:gd name="connsiteX1" fmla="*/ 12192000 w 12192000"/>
              <a:gd name="connsiteY1" fmla="*/ 0 h 5058957"/>
              <a:gd name="connsiteX2" fmla="*/ 12192000 w 12192000"/>
              <a:gd name="connsiteY2" fmla="*/ 259692 h 5058957"/>
              <a:gd name="connsiteX3" fmla="*/ 12192000 w 12192000"/>
              <a:gd name="connsiteY3" fmla="*/ 3542069 h 5058957"/>
              <a:gd name="connsiteX4" fmla="*/ 12192000 w 12192000"/>
              <a:gd name="connsiteY4" fmla="*/ 3734194 h 5058957"/>
              <a:gd name="connsiteX5" fmla="*/ 12192000 w 12192000"/>
              <a:gd name="connsiteY5" fmla="*/ 4710012 h 5058957"/>
              <a:gd name="connsiteX6" fmla="*/ 12113803 w 12192000"/>
              <a:gd name="connsiteY6" fmla="*/ 4718295 h 5058957"/>
              <a:gd name="connsiteX7" fmla="*/ 6753597 w 12192000"/>
              <a:gd name="connsiteY7" fmla="*/ 5041852 h 5058957"/>
              <a:gd name="connsiteX8" fmla="*/ 400746 w 12192000"/>
              <a:gd name="connsiteY8" fmla="*/ 4870509 h 5058957"/>
              <a:gd name="connsiteX9" fmla="*/ 0 w 12192000"/>
              <a:gd name="connsiteY9" fmla="*/ 4833533 h 5058957"/>
              <a:gd name="connsiteX10" fmla="*/ 0 w 12192000"/>
              <a:gd name="connsiteY10" fmla="*/ 3734194 h 5058957"/>
              <a:gd name="connsiteX11" fmla="*/ 0 w 12192000"/>
              <a:gd name="connsiteY11" fmla="*/ 3542069 h 5058957"/>
              <a:gd name="connsiteX12" fmla="*/ 0 w 12192000"/>
              <a:gd name="connsiteY12" fmla="*/ 259692 h 505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5058957">
                <a:moveTo>
                  <a:pt x="0" y="0"/>
                </a:moveTo>
                <a:lnTo>
                  <a:pt x="12192000" y="0"/>
                </a:lnTo>
                <a:lnTo>
                  <a:pt x="12192000" y="259692"/>
                </a:lnTo>
                <a:lnTo>
                  <a:pt x="12192000" y="3542069"/>
                </a:lnTo>
                <a:lnTo>
                  <a:pt x="12192000" y="3734194"/>
                </a:lnTo>
                <a:lnTo>
                  <a:pt x="12192000" y="4710012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0" y="4833533"/>
                </a:lnTo>
                <a:lnTo>
                  <a:pt x="0" y="3734194"/>
                </a:lnTo>
                <a:lnTo>
                  <a:pt x="0" y="3542069"/>
                </a:lnTo>
                <a:lnTo>
                  <a:pt x="0" y="259692"/>
                </a:lnTo>
                <a:close/>
              </a:path>
            </a:pathLst>
          </a:custGeom>
          <a:solidFill>
            <a:schemeClr val="bg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5559AA-E47D-4837-BB9E-50640DC12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7032" y="1286121"/>
            <a:ext cx="6509936" cy="3171375"/>
          </a:xfrm>
        </p:spPr>
        <p:txBody>
          <a:bodyPr vert="horz" lIns="228600" tIns="228600" rIns="228600" bIns="0" rtlCol="0" anchor="ctr">
            <a:normAutofit/>
          </a:bodyPr>
          <a:lstStyle/>
          <a:p>
            <a:pPr defTabSz="914400">
              <a:lnSpc>
                <a:spcPct val="100000"/>
              </a:lnSpc>
            </a:pPr>
            <a:r>
              <a:rPr lang="en-US" sz="3000" i="1" spc="-150" dirty="0">
                <a:solidFill>
                  <a:schemeClr val="bg1">
                    <a:lumMod val="75000"/>
                  </a:schemeClr>
                </a:solidFill>
              </a:rPr>
              <a:t>Facts:</a:t>
            </a:r>
            <a:br>
              <a:rPr lang="en-US" sz="5400" spc="-15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5400" spc="-150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sz="5400" spc="-150" dirty="0">
                <a:solidFill>
                  <a:schemeClr val="tx1"/>
                </a:solidFill>
              </a:rPr>
              <a:t>What are the Pros?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5B657F4-60FC-46A6-A37D-0F92A0361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9427" y="5536446"/>
            <a:ext cx="6505071" cy="685831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…of the Cloud Computing.</a:t>
            </a:r>
          </a:p>
        </p:txBody>
      </p:sp>
    </p:spTree>
    <p:extLst>
      <p:ext uri="{BB962C8B-B14F-4D97-AF65-F5344CB8AC3E}">
        <p14:creationId xmlns:p14="http://schemas.microsoft.com/office/powerpoint/2010/main" val="1649334513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5468" y="0"/>
            <a:ext cx="9438087" cy="6853238"/>
            <a:chOff x="-417513" y="0"/>
            <a:chExt cx="12584114" cy="6853238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46" name="Content Placeholder 4">
            <a:extLst>
              <a:ext uri="{FF2B5EF4-FFF2-40B4-BE49-F238E27FC236}">
                <a16:creationId xmlns:a16="http://schemas.microsoft.com/office/drawing/2014/main" id="{25876DB4-EEFA-4382-B1C0-62232E49E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01" b="-1"/>
          <a:stretch/>
        </p:blipFill>
        <p:spPr>
          <a:xfrm>
            <a:off x="858036" y="643467"/>
            <a:ext cx="7427927" cy="55710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17E12-0548-4886-891E-C6E8F1C77740}"/>
              </a:ext>
            </a:extLst>
          </p:cNvPr>
          <p:cNvSpPr txBox="1"/>
          <p:nvPr/>
        </p:nvSpPr>
        <p:spPr>
          <a:xfrm>
            <a:off x="838248" y="3015720"/>
            <a:ext cx="7467504" cy="826560"/>
          </a:xfrm>
          <a:prstGeom prst="rect">
            <a:avLst/>
          </a:prstGeom>
          <a:solidFill>
            <a:srgbClr val="454545">
              <a:alpha val="8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400" dirty="0"/>
              <a:t>Less Hardware, More Storage</a:t>
            </a:r>
          </a:p>
          <a:p>
            <a:pPr algn="ctr">
              <a:lnSpc>
                <a:spcPct val="200000"/>
              </a:lnSpc>
            </a:pPr>
            <a:r>
              <a:rPr lang="en-US" sz="1200" dirty="0">
                <a:solidFill>
                  <a:schemeClr val="tx1">
                    <a:lumMod val="65000"/>
                  </a:schemeClr>
                </a:solidFill>
              </a:rPr>
              <a:t>Writing and publishing systems, cloud storage providers, …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AE4E8E6-A284-42A2-8488-2D553D759F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652" b="4976"/>
          <a:stretch/>
        </p:blipFill>
        <p:spPr>
          <a:xfrm>
            <a:off x="3445655" y="4629150"/>
            <a:ext cx="2314638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9733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5468" y="0"/>
            <a:ext cx="9438087" cy="6853238"/>
            <a:chOff x="-417513" y="0"/>
            <a:chExt cx="12584114" cy="6853238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46" name="Content Placeholder 4">
            <a:extLst>
              <a:ext uri="{FF2B5EF4-FFF2-40B4-BE49-F238E27FC236}">
                <a16:creationId xmlns:a16="http://schemas.microsoft.com/office/drawing/2014/main" id="{25876DB4-EEFA-4382-B1C0-62232E49E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036" y="951815"/>
            <a:ext cx="7427927" cy="4954369"/>
          </a:xfrm>
          <a:prstGeom prst="rect">
            <a:avLst/>
          </a:prstGeom>
        </p:spPr>
      </p:pic>
      <p:sp>
        <p:nvSpPr>
          <p:cNvPr id="2" name="&quot;Not Allowed&quot; Symbol 1">
            <a:extLst>
              <a:ext uri="{FF2B5EF4-FFF2-40B4-BE49-F238E27FC236}">
                <a16:creationId xmlns:a16="http://schemas.microsoft.com/office/drawing/2014/main" id="{AA3D8B22-DDEA-400B-8FFB-13146CF0B463}"/>
              </a:ext>
            </a:extLst>
          </p:cNvPr>
          <p:cNvSpPr/>
          <p:nvPr/>
        </p:nvSpPr>
        <p:spPr>
          <a:xfrm>
            <a:off x="2098548" y="956388"/>
            <a:ext cx="4946904" cy="4945225"/>
          </a:xfrm>
          <a:prstGeom prst="noSmoking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A17E12-0548-4886-891E-C6E8F1C77740}"/>
              </a:ext>
            </a:extLst>
          </p:cNvPr>
          <p:cNvSpPr txBox="1"/>
          <p:nvPr/>
        </p:nvSpPr>
        <p:spPr>
          <a:xfrm>
            <a:off x="838248" y="3015720"/>
            <a:ext cx="7467504" cy="826560"/>
          </a:xfrm>
          <a:prstGeom prst="rect">
            <a:avLst/>
          </a:prstGeom>
          <a:solidFill>
            <a:srgbClr val="454545">
              <a:alpha val="8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400" dirty="0"/>
              <a:t>Less Hardware, More Storage</a:t>
            </a:r>
          </a:p>
          <a:p>
            <a:pPr algn="ctr">
              <a:lnSpc>
                <a:spcPct val="200000"/>
              </a:lnSpc>
            </a:pPr>
            <a:r>
              <a:rPr lang="en-US" sz="1200" dirty="0">
                <a:solidFill>
                  <a:schemeClr val="tx1">
                    <a:lumMod val="65000"/>
                  </a:schemeClr>
                </a:solidFill>
              </a:rPr>
              <a:t>Writing and publishing systems, cloud storage providers, …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AE4E8E6-A284-42A2-8488-2D553D759F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652" b="4976"/>
          <a:stretch/>
        </p:blipFill>
        <p:spPr>
          <a:xfrm>
            <a:off x="3445655" y="4629150"/>
            <a:ext cx="2314638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29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5468" y="0"/>
            <a:ext cx="9438087" cy="6853238"/>
            <a:chOff x="-417513" y="0"/>
            <a:chExt cx="12584114" cy="6853238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46" name="Content Placeholder 4">
            <a:extLst>
              <a:ext uri="{FF2B5EF4-FFF2-40B4-BE49-F238E27FC236}">
                <a16:creationId xmlns:a16="http://schemas.microsoft.com/office/drawing/2014/main" id="{25876DB4-EEFA-4382-B1C0-62232E49E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983" y="1908735"/>
            <a:ext cx="5196034" cy="54385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17E12-0548-4886-891E-C6E8F1C77740}"/>
              </a:ext>
            </a:extLst>
          </p:cNvPr>
          <p:cNvSpPr txBox="1"/>
          <p:nvPr/>
        </p:nvSpPr>
        <p:spPr>
          <a:xfrm>
            <a:off x="838248" y="729103"/>
            <a:ext cx="7467504" cy="167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Anything, Anywhere, Anytime</a:t>
            </a:r>
          </a:p>
          <a:p>
            <a:pPr algn="ctr"/>
            <a:r>
              <a:rPr lang="en-US" sz="55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Productivity!</a:t>
            </a:r>
          </a:p>
          <a:p>
            <a:pPr algn="ctr"/>
            <a:r>
              <a:rPr lang="en-US" sz="145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&amp; don’t maintain anything, no hardware required.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70EC9E-B9FB-482F-B23D-5E7B5452140B}"/>
              </a:ext>
            </a:extLst>
          </p:cNvPr>
          <p:cNvSpPr txBox="1"/>
          <p:nvPr/>
        </p:nvSpPr>
        <p:spPr>
          <a:xfrm>
            <a:off x="6887663" y="28337"/>
            <a:ext cx="22012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solidFill>
                  <a:srgbClr val="FF9208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 ways to improve your productivity!</a:t>
            </a:r>
            <a:endParaRPr lang="en-US" sz="900" dirty="0">
              <a:solidFill>
                <a:srgbClr val="FF92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6334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5468" y="0"/>
            <a:ext cx="9438087" cy="6853238"/>
            <a:chOff x="-417513" y="0"/>
            <a:chExt cx="12584114" cy="6853238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2">
                  <a:lumMod val="75000"/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2">
                  <a:lumMod val="75000"/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46" name="Content Placeholder 4">
            <a:extLst>
              <a:ext uri="{FF2B5EF4-FFF2-40B4-BE49-F238E27FC236}">
                <a16:creationId xmlns:a16="http://schemas.microsoft.com/office/drawing/2014/main" id="{25876DB4-EEFA-4382-B1C0-62232E49E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443" y="2650784"/>
            <a:ext cx="6733112" cy="36043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A17E12-0548-4886-891E-C6E8F1C77740}"/>
              </a:ext>
            </a:extLst>
          </p:cNvPr>
          <p:cNvSpPr txBox="1"/>
          <p:nvPr/>
        </p:nvSpPr>
        <p:spPr>
          <a:xfrm>
            <a:off x="838248" y="729103"/>
            <a:ext cx="7467504" cy="167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400" b="1" dirty="0">
                <a:solidFill>
                  <a:srgbClr val="454545"/>
                </a:solidFill>
              </a:rPr>
              <a:t>Anything, Anywhere, Anytime</a:t>
            </a:r>
          </a:p>
          <a:p>
            <a:pPr algn="ctr"/>
            <a:r>
              <a:rPr lang="en-US" sz="375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…with</a:t>
            </a:r>
            <a:r>
              <a:rPr lang="en-US" sz="55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Anyone!</a:t>
            </a:r>
          </a:p>
          <a:p>
            <a:pPr algn="ctr"/>
            <a:r>
              <a:rPr lang="en-US" sz="145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07649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795" cy="6869209"/>
          </a:xfrm>
          <a:prstGeom prst="rect">
            <a:avLst/>
          </a:prstGeom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7795DFA-888F-47E2-B44E-DE1D3B3E4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058957"/>
          </a:xfrm>
          <a:custGeom>
            <a:avLst/>
            <a:gdLst>
              <a:gd name="connsiteX0" fmla="*/ 0 w 12192000"/>
              <a:gd name="connsiteY0" fmla="*/ 0 h 5058957"/>
              <a:gd name="connsiteX1" fmla="*/ 12192000 w 12192000"/>
              <a:gd name="connsiteY1" fmla="*/ 0 h 5058957"/>
              <a:gd name="connsiteX2" fmla="*/ 12192000 w 12192000"/>
              <a:gd name="connsiteY2" fmla="*/ 259692 h 5058957"/>
              <a:gd name="connsiteX3" fmla="*/ 12192000 w 12192000"/>
              <a:gd name="connsiteY3" fmla="*/ 3542069 h 5058957"/>
              <a:gd name="connsiteX4" fmla="*/ 12192000 w 12192000"/>
              <a:gd name="connsiteY4" fmla="*/ 3734194 h 5058957"/>
              <a:gd name="connsiteX5" fmla="*/ 12192000 w 12192000"/>
              <a:gd name="connsiteY5" fmla="*/ 4710012 h 5058957"/>
              <a:gd name="connsiteX6" fmla="*/ 12113803 w 12192000"/>
              <a:gd name="connsiteY6" fmla="*/ 4718295 h 5058957"/>
              <a:gd name="connsiteX7" fmla="*/ 6753597 w 12192000"/>
              <a:gd name="connsiteY7" fmla="*/ 5041852 h 5058957"/>
              <a:gd name="connsiteX8" fmla="*/ 400746 w 12192000"/>
              <a:gd name="connsiteY8" fmla="*/ 4870509 h 5058957"/>
              <a:gd name="connsiteX9" fmla="*/ 0 w 12192000"/>
              <a:gd name="connsiteY9" fmla="*/ 4833533 h 5058957"/>
              <a:gd name="connsiteX10" fmla="*/ 0 w 12192000"/>
              <a:gd name="connsiteY10" fmla="*/ 3734194 h 5058957"/>
              <a:gd name="connsiteX11" fmla="*/ 0 w 12192000"/>
              <a:gd name="connsiteY11" fmla="*/ 3542069 h 5058957"/>
              <a:gd name="connsiteX12" fmla="*/ 0 w 12192000"/>
              <a:gd name="connsiteY12" fmla="*/ 259692 h 505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5058957">
                <a:moveTo>
                  <a:pt x="0" y="0"/>
                </a:moveTo>
                <a:lnTo>
                  <a:pt x="12192000" y="0"/>
                </a:lnTo>
                <a:lnTo>
                  <a:pt x="12192000" y="259692"/>
                </a:lnTo>
                <a:lnTo>
                  <a:pt x="12192000" y="3542069"/>
                </a:lnTo>
                <a:lnTo>
                  <a:pt x="12192000" y="3734194"/>
                </a:lnTo>
                <a:lnTo>
                  <a:pt x="12192000" y="4710012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0" y="4833533"/>
                </a:lnTo>
                <a:lnTo>
                  <a:pt x="0" y="3734194"/>
                </a:lnTo>
                <a:lnTo>
                  <a:pt x="0" y="3542069"/>
                </a:lnTo>
                <a:lnTo>
                  <a:pt x="0" y="259692"/>
                </a:lnTo>
                <a:close/>
              </a:path>
            </a:pathLst>
          </a:custGeom>
          <a:solidFill>
            <a:schemeClr val="bg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5559AA-E47D-4837-BB9E-50640DC12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7032" y="1286121"/>
            <a:ext cx="6509936" cy="3171375"/>
          </a:xfrm>
        </p:spPr>
        <p:txBody>
          <a:bodyPr vert="horz" lIns="228600" tIns="228600" rIns="228600" bIns="0" rtlCol="0" anchor="ctr">
            <a:normAutofit/>
          </a:bodyPr>
          <a:lstStyle/>
          <a:p>
            <a:pPr defTabSz="914400">
              <a:lnSpc>
                <a:spcPct val="100000"/>
              </a:lnSpc>
            </a:pPr>
            <a:r>
              <a:rPr lang="en-US" sz="3000" i="1" spc="-150" dirty="0">
                <a:solidFill>
                  <a:schemeClr val="bg1">
                    <a:lumMod val="75000"/>
                  </a:schemeClr>
                </a:solidFill>
              </a:rPr>
              <a:t>Facts:</a:t>
            </a:r>
            <a:br>
              <a:rPr lang="en-US" sz="5400" spc="-15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5400" spc="-150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sz="5400" spc="-150" dirty="0">
                <a:solidFill>
                  <a:schemeClr val="tx1"/>
                </a:solidFill>
              </a:rPr>
              <a:t>What are the Cons?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5B657F4-60FC-46A6-A37D-0F92A0361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9427" y="5536446"/>
            <a:ext cx="6505071" cy="685831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…of the Cloud Computing.</a:t>
            </a:r>
          </a:p>
        </p:txBody>
      </p:sp>
    </p:spTree>
    <p:extLst>
      <p:ext uri="{BB962C8B-B14F-4D97-AF65-F5344CB8AC3E}">
        <p14:creationId xmlns:p14="http://schemas.microsoft.com/office/powerpoint/2010/main" val="392665560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478</Words>
  <Application>Microsoft Office PowerPoint</Application>
  <PresentationFormat>On-screen Show (4:3)</PresentationFormat>
  <Paragraphs>92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Calibri Light</vt:lpstr>
      <vt:lpstr>Open Sans</vt:lpstr>
      <vt:lpstr>Rockwell</vt:lpstr>
      <vt:lpstr>Wingdings</vt:lpstr>
      <vt:lpstr>Atlas</vt:lpstr>
      <vt:lpstr>Pros &amp; Cons</vt:lpstr>
      <vt:lpstr>PowerPoint Presentation</vt:lpstr>
      <vt:lpstr>PowerPoint Presentation</vt:lpstr>
      <vt:lpstr>Facts: 1. What are the Pros?</vt:lpstr>
      <vt:lpstr>PowerPoint Presentation</vt:lpstr>
      <vt:lpstr>PowerPoint Presentation</vt:lpstr>
      <vt:lpstr>PowerPoint Presentation</vt:lpstr>
      <vt:lpstr>PowerPoint Presentation</vt:lpstr>
      <vt:lpstr>Facts: 2. What are the Cons?</vt:lpstr>
      <vt:lpstr>PowerPoint Presentation</vt:lpstr>
      <vt:lpstr>PowerPoint Presentation</vt:lpstr>
      <vt:lpstr>PowerPoint Presentation</vt:lpstr>
      <vt:lpstr>PowerPoint Presentation</vt:lpstr>
      <vt:lpstr>Pros Summary</vt:lpstr>
      <vt:lpstr>Cons Summary</vt:lpstr>
      <vt:lpstr>What are your thoughts?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Pros &amp; Cons</dc:title>
  <dc:creator>m k</dc:creator>
  <cp:lastModifiedBy>m k</cp:lastModifiedBy>
  <cp:revision>14</cp:revision>
  <dcterms:created xsi:type="dcterms:W3CDTF">2018-12-03T21:11:28Z</dcterms:created>
  <dcterms:modified xsi:type="dcterms:W3CDTF">2018-12-04T13:38:47Z</dcterms:modified>
</cp:coreProperties>
</file>